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507C"/>
    <a:srgbClr val="137DDD"/>
    <a:srgbClr val="34E2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90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png>
</file>

<file path=ppt/media/image6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0686-39EB-4936-A9F9-95A310DA9EB7}" type="datetimeFigureOut">
              <a:rPr lang="es-PE" smtClean="0"/>
              <a:t>17/10/2017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C4B1327F-6D68-4A0B-B3D9-37905BD34A3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73830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0686-39EB-4936-A9F9-95A310DA9EB7}" type="datetimeFigureOut">
              <a:rPr lang="es-PE" smtClean="0"/>
              <a:t>17/10/2017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4B1327F-6D68-4A0B-B3D9-37905BD34A3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46518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0686-39EB-4936-A9F9-95A310DA9EB7}" type="datetimeFigureOut">
              <a:rPr lang="es-PE" smtClean="0"/>
              <a:t>17/10/2017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4B1327F-6D68-4A0B-B3D9-37905BD34A36}" type="slidenum">
              <a:rPr lang="es-PE" smtClean="0"/>
              <a:t>‹Nº›</a:t>
            </a:fld>
            <a:endParaRPr lang="es-PE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753858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0686-39EB-4936-A9F9-95A310DA9EB7}" type="datetimeFigureOut">
              <a:rPr lang="es-PE" smtClean="0"/>
              <a:t>17/10/2017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4B1327F-6D68-4A0B-B3D9-37905BD34A3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400795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0686-39EB-4936-A9F9-95A310DA9EB7}" type="datetimeFigureOut">
              <a:rPr lang="es-PE" smtClean="0"/>
              <a:t>17/10/2017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4B1327F-6D68-4A0B-B3D9-37905BD34A36}" type="slidenum">
              <a:rPr lang="es-PE" smtClean="0"/>
              <a:t>‹Nº›</a:t>
            </a:fld>
            <a:endParaRPr lang="es-PE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452954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0686-39EB-4936-A9F9-95A310DA9EB7}" type="datetimeFigureOut">
              <a:rPr lang="es-PE" smtClean="0"/>
              <a:t>17/10/2017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4B1327F-6D68-4A0B-B3D9-37905BD34A3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234784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0686-39EB-4936-A9F9-95A310DA9EB7}" type="datetimeFigureOut">
              <a:rPr lang="es-PE" smtClean="0"/>
              <a:t>17/10/2017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1327F-6D68-4A0B-B3D9-37905BD34A3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835274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0686-39EB-4936-A9F9-95A310DA9EB7}" type="datetimeFigureOut">
              <a:rPr lang="es-PE" smtClean="0"/>
              <a:t>17/10/2017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1327F-6D68-4A0B-B3D9-37905BD34A3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34728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0686-39EB-4936-A9F9-95A310DA9EB7}" type="datetimeFigureOut">
              <a:rPr lang="es-PE" smtClean="0"/>
              <a:t>17/10/2017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1327F-6D68-4A0B-B3D9-37905BD34A3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2996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0686-39EB-4936-A9F9-95A310DA9EB7}" type="datetimeFigureOut">
              <a:rPr lang="es-PE" smtClean="0"/>
              <a:t>17/10/2017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4B1327F-6D68-4A0B-B3D9-37905BD34A3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98993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0686-39EB-4936-A9F9-95A310DA9EB7}" type="datetimeFigureOut">
              <a:rPr lang="es-PE" smtClean="0"/>
              <a:t>17/10/2017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4B1327F-6D68-4A0B-B3D9-37905BD34A3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2078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0686-39EB-4936-A9F9-95A310DA9EB7}" type="datetimeFigureOut">
              <a:rPr lang="es-PE" smtClean="0"/>
              <a:t>17/10/2017</a:t>
            </a:fld>
            <a:endParaRPr lang="es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4B1327F-6D68-4A0B-B3D9-37905BD34A3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24632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0686-39EB-4936-A9F9-95A310DA9EB7}" type="datetimeFigureOut">
              <a:rPr lang="es-PE" smtClean="0"/>
              <a:t>17/10/2017</a:t>
            </a:fld>
            <a:endParaRPr lang="es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1327F-6D68-4A0B-B3D9-37905BD34A3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92811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0686-39EB-4936-A9F9-95A310DA9EB7}" type="datetimeFigureOut">
              <a:rPr lang="es-PE" smtClean="0"/>
              <a:t>17/10/2017</a:t>
            </a:fld>
            <a:endParaRPr lang="es-P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1327F-6D68-4A0B-B3D9-37905BD34A3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40306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0686-39EB-4936-A9F9-95A310DA9EB7}" type="datetimeFigureOut">
              <a:rPr lang="es-PE" smtClean="0"/>
              <a:t>17/10/2017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1327F-6D68-4A0B-B3D9-37905BD34A3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64444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60686-39EB-4936-A9F9-95A310DA9EB7}" type="datetimeFigureOut">
              <a:rPr lang="es-PE" smtClean="0"/>
              <a:t>17/10/2017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4B1327F-6D68-4A0B-B3D9-37905BD34A3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76565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260686-39EB-4936-A9F9-95A310DA9EB7}" type="datetimeFigureOut">
              <a:rPr lang="es-PE" smtClean="0"/>
              <a:t>17/10/2017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C4B1327F-6D68-4A0B-B3D9-37905BD34A36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076392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065337" y="1493944"/>
            <a:ext cx="7622002" cy="641312"/>
          </a:xfrm>
        </p:spPr>
        <p:txBody>
          <a:bodyPr>
            <a:normAutofit/>
          </a:bodyPr>
          <a:lstStyle/>
          <a:p>
            <a:r>
              <a:rPr lang="es-PE" sz="3600" dirty="0" smtClean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</a:rPr>
              <a:t>Ingeniería de sistemas e Informática</a:t>
            </a:r>
            <a:endParaRPr lang="es-PE" sz="3600" dirty="0"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566890" y="2675697"/>
            <a:ext cx="4684887" cy="3248026"/>
          </a:xfrm>
        </p:spPr>
        <p:txBody>
          <a:bodyPr/>
          <a:lstStyle/>
          <a:p>
            <a:pPr algn="ctr"/>
            <a:r>
              <a:rPr lang="es-PE" b="1" cap="non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Tema: </a:t>
            </a:r>
            <a:r>
              <a:rPr lang="es-PE" cap="non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Pruebas de software</a:t>
            </a:r>
          </a:p>
          <a:p>
            <a:pPr algn="ctr"/>
            <a:r>
              <a:rPr lang="es-PE" b="1" cap="non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Curso: </a:t>
            </a:r>
            <a:r>
              <a:rPr lang="es-PE" cap="non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Algorítmica II</a:t>
            </a:r>
          </a:p>
          <a:p>
            <a:pPr algn="ctr"/>
            <a:r>
              <a:rPr lang="es-PE" b="1" cap="non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Docente: </a:t>
            </a:r>
            <a:r>
              <a:rPr lang="es-PE" cap="non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Coronel </a:t>
            </a:r>
            <a:r>
              <a:rPr lang="es-PE" cap="none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s-PE" cap="non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astillo Eric Gustavo</a:t>
            </a:r>
          </a:p>
          <a:p>
            <a:pPr algn="ctr"/>
            <a:r>
              <a:rPr lang="es-PE" b="1" cap="non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Integrantes:</a:t>
            </a:r>
          </a:p>
          <a:p>
            <a:pPr marL="342900" indent="-342900" algn="ctr">
              <a:buFont typeface="Wingdings" panose="05000000000000000000" pitchFamily="2" charset="2"/>
              <a:buChar char="q"/>
            </a:pPr>
            <a:r>
              <a:rPr lang="es-PE" cap="non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Holguín Cueva Pedro</a:t>
            </a:r>
          </a:p>
          <a:p>
            <a:pPr marL="342900" indent="-342900" algn="ctr">
              <a:buFont typeface="Wingdings" panose="05000000000000000000" pitchFamily="2" charset="2"/>
              <a:buChar char="q"/>
            </a:pPr>
            <a:r>
              <a:rPr lang="es-PE" cap="non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Cruz Acuña Jeferson</a:t>
            </a:r>
          </a:p>
          <a:p>
            <a:pPr marL="342900" indent="-342900" algn="ctr">
              <a:buFont typeface="Wingdings" panose="05000000000000000000" pitchFamily="2" charset="2"/>
              <a:buChar char="q"/>
            </a:pPr>
            <a:r>
              <a:rPr lang="es-PE" cap="non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Mendoza Gómez Maycol</a:t>
            </a:r>
          </a:p>
          <a:p>
            <a:pPr marL="342900" indent="-342900" algn="ctr">
              <a:buFont typeface="Wingdings" panose="05000000000000000000" pitchFamily="2" charset="2"/>
              <a:buChar char="q"/>
            </a:pPr>
            <a:r>
              <a:rPr lang="es-PE" cap="non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Clemente Mondragon Josias</a:t>
            </a:r>
          </a:p>
        </p:txBody>
      </p:sp>
      <p:sp>
        <p:nvSpPr>
          <p:cNvPr id="5" name="1 Título"/>
          <p:cNvSpPr txBox="1">
            <a:spLocks/>
          </p:cNvSpPr>
          <p:nvPr/>
        </p:nvSpPr>
        <p:spPr>
          <a:xfrm>
            <a:off x="3678695" y="173630"/>
            <a:ext cx="4573082" cy="108011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PE" sz="3200" cap="non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UNIVERSIDAD DE CIENCIAS Y HUMANIDADES</a:t>
            </a:r>
            <a:endParaRPr lang="es-PE" sz="32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ernard MT Condensed" panose="020508060609050204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2" descr="Resultado de imagen para uc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6609" y="6240261"/>
            <a:ext cx="2385391" cy="605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67660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65549" y="326538"/>
            <a:ext cx="7557965" cy="806239"/>
          </a:xfrm>
        </p:spPr>
        <p:txBody>
          <a:bodyPr/>
          <a:lstStyle/>
          <a:p>
            <a:r>
              <a:rPr lang="es-PE" b="1" dirty="0" smtClean="0"/>
              <a:t>Fundamentos de la Investigación</a:t>
            </a:r>
            <a:endParaRPr lang="es-PE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74743" y="1411670"/>
            <a:ext cx="4012026" cy="1958121"/>
          </a:xfrm>
          <a:ln w="28575">
            <a:solidFill>
              <a:srgbClr val="00B050"/>
            </a:solidFill>
          </a:ln>
        </p:spPr>
        <p:txBody>
          <a:bodyPr>
            <a:normAutofit/>
          </a:bodyPr>
          <a:lstStyle/>
          <a:p>
            <a:r>
              <a:rPr lang="es-PE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Identificación del Problema:</a:t>
            </a:r>
          </a:p>
          <a:p>
            <a:r>
              <a:rPr lang="es-PE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Hoy </a:t>
            </a:r>
            <a:r>
              <a:rPr lang="es-PE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día hay diversos factores que afectan al usuario al hacer uso de un software, debido a que la mayoría de estos no pasan por un control de calidad o también llamado “Pruebas de software”.</a:t>
            </a:r>
          </a:p>
          <a:p>
            <a:endParaRPr lang="es-PE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PE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6506817" y="1442499"/>
            <a:ext cx="4611756" cy="892552"/>
          </a:xfrm>
          <a:prstGeom prst="rect">
            <a:avLst/>
          </a:prstGeom>
          <a:noFill/>
          <a:ln w="28575">
            <a:solidFill>
              <a:srgbClr val="73507C"/>
            </a:solidFill>
          </a:ln>
        </p:spPr>
        <p:txBody>
          <a:bodyPr wrap="square" rtlCol="0">
            <a:spAutoFit/>
          </a:bodyPr>
          <a:lstStyle/>
          <a:p>
            <a:r>
              <a:rPr lang="es-PE" b="1" dirty="0" smtClean="0">
                <a:latin typeface="Arial" panose="020B0604020202020204" pitchFamily="34" charset="0"/>
                <a:cs typeface="Arial" panose="020B0604020202020204" pitchFamily="34" charset="0"/>
              </a:rPr>
              <a:t>Problema:</a:t>
            </a:r>
          </a:p>
          <a:p>
            <a:r>
              <a:rPr lang="es-PE" sz="1600" dirty="0">
                <a:latin typeface="Arial" panose="020B0604020202020204" pitchFamily="34" charset="0"/>
                <a:cs typeface="Arial" panose="020B0604020202020204" pitchFamily="34" charset="0"/>
              </a:rPr>
              <a:t>¿Por qué es necesario implementar las pruebas de software?  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6374295" y="3066970"/>
            <a:ext cx="4744278" cy="3108543"/>
          </a:xfrm>
          <a:prstGeom prst="rect">
            <a:avLst/>
          </a:prstGeom>
          <a:noFill/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s-PE" b="1" dirty="0" smtClean="0">
                <a:latin typeface="Arial" panose="020B0604020202020204" pitchFamily="34" charset="0"/>
                <a:cs typeface="Arial" panose="020B0604020202020204" pitchFamily="34" charset="0"/>
              </a:rPr>
              <a:t>Planteamiento de la solución:</a:t>
            </a:r>
          </a:p>
          <a:p>
            <a:pPr marL="285750" lvl="0" indent="-285750">
              <a:buFont typeface="Wingdings" panose="05000000000000000000" pitchFamily="2" charset="2"/>
              <a:buChar char="q"/>
            </a:pPr>
            <a:r>
              <a:rPr lang="es-PE" sz="1600" dirty="0">
                <a:latin typeface="Arial" panose="020B0604020202020204" pitchFamily="34" charset="0"/>
                <a:cs typeface="Arial" panose="020B0604020202020204" pitchFamily="34" charset="0"/>
              </a:rPr>
              <a:t>Hacer los diferentes </a:t>
            </a:r>
            <a:r>
              <a:rPr lang="es-PE" sz="1600" i="1" dirty="0">
                <a:latin typeface="Arial" panose="020B0604020202020204" pitchFamily="34" charset="0"/>
                <a:cs typeface="Arial" panose="020B0604020202020204" pitchFamily="34" charset="0"/>
              </a:rPr>
              <a:t>niveles de pruebas</a:t>
            </a:r>
            <a:r>
              <a:rPr lang="es-PE" sz="1600" dirty="0">
                <a:latin typeface="Arial" panose="020B0604020202020204" pitchFamily="34" charset="0"/>
                <a:cs typeface="Arial" panose="020B0604020202020204" pitchFamily="34" charset="0"/>
              </a:rPr>
              <a:t> al software programado para finalizar con un producto de buen rendimiento.</a:t>
            </a:r>
          </a:p>
          <a:p>
            <a:pPr marL="285750" lvl="0" indent="-285750">
              <a:buFont typeface="Wingdings" panose="05000000000000000000" pitchFamily="2" charset="2"/>
              <a:buChar char="q"/>
            </a:pPr>
            <a:r>
              <a:rPr lang="es-PE" sz="1600" dirty="0">
                <a:latin typeface="Arial" panose="020B0604020202020204" pitchFamily="34" charset="0"/>
                <a:cs typeface="Arial" panose="020B0604020202020204" pitchFamily="34" charset="0"/>
              </a:rPr>
              <a:t>Las pruebas de caja blanca son importante a la hora de verificar y evaluar un software puesto que evalúa principalmente el procedimiento del software.</a:t>
            </a:r>
          </a:p>
          <a:p>
            <a:pPr marL="285750" lvl="0" indent="-285750">
              <a:buFont typeface="Wingdings" panose="05000000000000000000" pitchFamily="2" charset="2"/>
              <a:buChar char="q"/>
            </a:pPr>
            <a:r>
              <a:rPr lang="es-PE" sz="1600" dirty="0">
                <a:latin typeface="Arial" panose="020B0604020202020204" pitchFamily="34" charset="0"/>
                <a:cs typeface="Arial" panose="020B0604020202020204" pitchFamily="34" charset="0"/>
              </a:rPr>
              <a:t>Si el sistema, software tiene una programación de código muy amplio se recomienda que se utilice las pruebas de caja negra para que sea evaluada de forma más rápida y sencilla</a:t>
            </a:r>
            <a:r>
              <a:rPr lang="es-PE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P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139549" y="3932585"/>
            <a:ext cx="4013718" cy="2123658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s-PE" b="1" dirty="0" smtClean="0">
                <a:latin typeface="Arial" panose="020B0604020202020204" pitchFamily="34" charset="0"/>
                <a:cs typeface="Arial" panose="020B0604020202020204" pitchFamily="34" charset="0"/>
              </a:rPr>
              <a:t>Objetivos: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s-PE" sz="1600" dirty="0">
                <a:latin typeface="Arial" panose="020B0604020202020204" pitchFamily="34" charset="0"/>
                <a:cs typeface="Arial" panose="020B0604020202020204" pitchFamily="34" charset="0"/>
              </a:rPr>
              <a:t>Aumentar la confianza en el nivel de calidad. 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s-PE" sz="1600" dirty="0">
                <a:latin typeface="Arial" panose="020B0604020202020204" pitchFamily="34" charset="0"/>
                <a:cs typeface="Arial" panose="020B0604020202020204" pitchFamily="34" charset="0"/>
              </a:rPr>
              <a:t>Reducir costos en mantenimientos.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s-PE" sz="1600" dirty="0">
                <a:latin typeface="Arial" panose="020B0604020202020204" pitchFamily="34" charset="0"/>
                <a:cs typeface="Arial" panose="020B0604020202020204" pitchFamily="34" charset="0"/>
              </a:rPr>
              <a:t>Evitar redundancias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s-PE" sz="1600" dirty="0">
                <a:latin typeface="Arial" panose="020B0604020202020204" pitchFamily="34" charset="0"/>
                <a:cs typeface="Arial" panose="020B0604020202020204" pitchFamily="34" charset="0"/>
              </a:rPr>
              <a:t>Mejorar la rentabilidad del software.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s-PE" sz="1600" dirty="0">
                <a:latin typeface="Arial" panose="020B0604020202020204" pitchFamily="34" charset="0"/>
                <a:cs typeface="Arial" panose="020B0604020202020204" pitchFamily="34" charset="0"/>
              </a:rPr>
              <a:t>Mejorar la calidad del producto final de software</a:t>
            </a:r>
            <a:r>
              <a:rPr lang="es-PE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P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2" descr="Resultado de imagen para uc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6852" y="6175513"/>
            <a:ext cx="2425148" cy="670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lecha derecha 8"/>
          <p:cNvSpPr/>
          <p:nvPr/>
        </p:nvSpPr>
        <p:spPr>
          <a:xfrm>
            <a:off x="5318073" y="1703246"/>
            <a:ext cx="813879" cy="482418"/>
          </a:xfrm>
          <a:prstGeom prst="rightArrow">
            <a:avLst>
              <a:gd name="adj1" fmla="val 50000"/>
              <a:gd name="adj2" fmla="val 47253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Flecha derecha 11"/>
          <p:cNvSpPr/>
          <p:nvPr/>
        </p:nvSpPr>
        <p:spPr>
          <a:xfrm rot="5400000">
            <a:off x="8463993" y="2431958"/>
            <a:ext cx="564881" cy="482425"/>
          </a:xfrm>
          <a:prstGeom prst="rightArrow">
            <a:avLst>
              <a:gd name="adj1" fmla="val 50000"/>
              <a:gd name="adj2" fmla="val 47253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3" name="Flecha derecha 12"/>
          <p:cNvSpPr/>
          <p:nvPr/>
        </p:nvSpPr>
        <p:spPr>
          <a:xfrm rot="10800000">
            <a:off x="5335061" y="4380032"/>
            <a:ext cx="857440" cy="482418"/>
          </a:xfrm>
          <a:prstGeom prst="rightArrow">
            <a:avLst>
              <a:gd name="adj1" fmla="val 50000"/>
              <a:gd name="adj2" fmla="val 47253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30575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5030" y="319310"/>
            <a:ext cx="7969058" cy="661352"/>
          </a:xfrm>
        </p:spPr>
        <p:txBody>
          <a:bodyPr>
            <a:noAutofit/>
          </a:bodyPr>
          <a:lstStyle/>
          <a:p>
            <a:r>
              <a:rPr lang="es-PE" b="1" dirty="0" smtClean="0"/>
              <a:t>¿Qué son las pruebas de software?</a:t>
            </a:r>
            <a:endParaRPr lang="es-PE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859558" y="2229678"/>
            <a:ext cx="3830001" cy="3352801"/>
          </a:xfrm>
          <a:ln w="28575"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es-PE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¿Qué son?</a:t>
            </a:r>
          </a:p>
          <a:p>
            <a:pPr marL="0" indent="0">
              <a:buNone/>
            </a:pPr>
            <a:r>
              <a:rPr lang="es-PE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Son procesos </a:t>
            </a:r>
            <a:r>
              <a:rPr lang="es-PE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 la Ingeniería por el cual se controla que un </a:t>
            </a:r>
            <a:r>
              <a:rPr lang="es-PE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sistema o software </a:t>
            </a:r>
            <a:r>
              <a:rPr lang="es-PE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cumpla con sus requisitos funcionales y funcione correctamente adecuándolo a unos estándares de calidad y fiabilidad, es una actividad más en el proceso de “control de calidad”. </a:t>
            </a:r>
          </a:p>
          <a:p>
            <a:endParaRPr lang="es-PE" dirty="0"/>
          </a:p>
        </p:txBody>
      </p:sp>
      <p:pic>
        <p:nvPicPr>
          <p:cNvPr id="3076" name="Picture 4" descr="Resultado de imagen para pruebas de software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5125" y="1663148"/>
            <a:ext cx="4567919" cy="4485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Resultado de imagen para uch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6852" y="6149010"/>
            <a:ext cx="2425148" cy="696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0657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837551" y="332562"/>
            <a:ext cx="5437892" cy="807125"/>
          </a:xfrm>
        </p:spPr>
        <p:txBody>
          <a:bodyPr>
            <a:normAutofit/>
          </a:bodyPr>
          <a:lstStyle/>
          <a:p>
            <a:r>
              <a:rPr lang="es-PE" sz="4400" b="1" dirty="0" smtClean="0"/>
              <a:t>Niveles de Pruebas </a:t>
            </a:r>
            <a:endParaRPr lang="es-PE" sz="4400" b="1" dirty="0"/>
          </a:p>
        </p:txBody>
      </p:sp>
      <p:grpSp>
        <p:nvGrpSpPr>
          <p:cNvPr id="20" name="Grupo 19"/>
          <p:cNvGrpSpPr/>
          <p:nvPr/>
        </p:nvGrpSpPr>
        <p:grpSpPr>
          <a:xfrm>
            <a:off x="1360472" y="1484244"/>
            <a:ext cx="5914971" cy="5208105"/>
            <a:chOff x="1599011" y="1391478"/>
            <a:chExt cx="5914971" cy="5208105"/>
          </a:xfrm>
        </p:grpSpPr>
        <p:grpSp>
          <p:nvGrpSpPr>
            <p:cNvPr id="13" name="Grupo 12"/>
            <p:cNvGrpSpPr/>
            <p:nvPr/>
          </p:nvGrpSpPr>
          <p:grpSpPr>
            <a:xfrm>
              <a:off x="1599011" y="1391478"/>
              <a:ext cx="5914971" cy="5208105"/>
              <a:chOff x="1837551" y="1155026"/>
              <a:chExt cx="5914971" cy="5139758"/>
            </a:xfrm>
          </p:grpSpPr>
          <p:sp>
            <p:nvSpPr>
              <p:cNvPr id="12" name="Elipse 11"/>
              <p:cNvSpPr/>
              <p:nvPr/>
            </p:nvSpPr>
            <p:spPr>
              <a:xfrm>
                <a:off x="1837551" y="1155026"/>
                <a:ext cx="5914971" cy="5139756"/>
              </a:xfrm>
              <a:prstGeom prst="ellipse">
                <a:avLst/>
              </a:prstGeom>
              <a:solidFill>
                <a:srgbClr val="73507C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PE"/>
              </a:p>
            </p:txBody>
          </p:sp>
          <p:sp>
            <p:nvSpPr>
              <p:cNvPr id="11" name="Elipse 10"/>
              <p:cNvSpPr/>
              <p:nvPr/>
            </p:nvSpPr>
            <p:spPr>
              <a:xfrm>
                <a:off x="2345635" y="2027584"/>
                <a:ext cx="4929807" cy="4267199"/>
              </a:xfrm>
              <a:prstGeom prst="ellipse">
                <a:avLst/>
              </a:prstGeom>
              <a:solidFill>
                <a:srgbClr val="137DDD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PE"/>
              </a:p>
            </p:txBody>
          </p:sp>
          <p:sp>
            <p:nvSpPr>
              <p:cNvPr id="10" name="Elipse 9"/>
              <p:cNvSpPr/>
              <p:nvPr/>
            </p:nvSpPr>
            <p:spPr>
              <a:xfrm>
                <a:off x="2994992" y="2941984"/>
                <a:ext cx="3723860" cy="3352800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PE"/>
              </a:p>
            </p:txBody>
          </p:sp>
          <p:sp>
            <p:nvSpPr>
              <p:cNvPr id="9" name="Elipse 8"/>
              <p:cNvSpPr/>
              <p:nvPr/>
            </p:nvSpPr>
            <p:spPr>
              <a:xfrm>
                <a:off x="3578087" y="3869635"/>
                <a:ext cx="2597426" cy="2425148"/>
              </a:xfrm>
              <a:prstGeom prst="ellipse">
                <a:avLst/>
              </a:prstGeom>
              <a:solidFill>
                <a:srgbClr val="92D050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PE"/>
              </a:p>
            </p:txBody>
          </p:sp>
          <p:sp>
            <p:nvSpPr>
              <p:cNvPr id="8" name="Elipse 7"/>
              <p:cNvSpPr/>
              <p:nvPr/>
            </p:nvSpPr>
            <p:spPr>
              <a:xfrm>
                <a:off x="4055166" y="4744279"/>
                <a:ext cx="1643269" cy="1550504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PE"/>
              </a:p>
            </p:txBody>
          </p:sp>
        </p:grpSp>
        <p:grpSp>
          <p:nvGrpSpPr>
            <p:cNvPr id="19" name="Grupo 18"/>
            <p:cNvGrpSpPr/>
            <p:nvPr/>
          </p:nvGrpSpPr>
          <p:grpSpPr>
            <a:xfrm>
              <a:off x="3843129" y="1599183"/>
              <a:ext cx="1623389" cy="4548312"/>
              <a:chOff x="3843129" y="1599183"/>
              <a:chExt cx="1623389" cy="4548312"/>
            </a:xfrm>
          </p:grpSpPr>
          <p:sp>
            <p:nvSpPr>
              <p:cNvPr id="14" name="CuadroTexto 13"/>
              <p:cNvSpPr txBox="1"/>
              <p:nvPr/>
            </p:nvSpPr>
            <p:spPr>
              <a:xfrm>
                <a:off x="4075042" y="5501164"/>
                <a:ext cx="11860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PE" b="1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Pruebas unitarias</a:t>
                </a:r>
                <a:endParaRPr lang="es-PE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" name="CuadroTexto 14"/>
              <p:cNvSpPr txBox="1"/>
              <p:nvPr/>
            </p:nvSpPr>
            <p:spPr>
              <a:xfrm>
                <a:off x="3896137" y="4391007"/>
                <a:ext cx="148424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PE" b="1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Pruebas de Integración</a:t>
                </a:r>
                <a:endParaRPr lang="es-PE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" name="CuadroTexto 15"/>
              <p:cNvSpPr txBox="1"/>
              <p:nvPr/>
            </p:nvSpPr>
            <p:spPr>
              <a:xfrm>
                <a:off x="3896137" y="3485322"/>
                <a:ext cx="148424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PE" b="1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Pruebas de Sistemas</a:t>
                </a:r>
                <a:endParaRPr lang="es-PE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" name="CuadroTexto 16"/>
              <p:cNvSpPr txBox="1"/>
              <p:nvPr/>
            </p:nvSpPr>
            <p:spPr>
              <a:xfrm>
                <a:off x="3843129" y="2491777"/>
                <a:ext cx="159025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PE" b="1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Pruebas de Regresión</a:t>
                </a:r>
                <a:endParaRPr lang="es-PE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" name="CuadroTexto 17"/>
              <p:cNvSpPr txBox="1"/>
              <p:nvPr/>
            </p:nvSpPr>
            <p:spPr>
              <a:xfrm>
                <a:off x="3896137" y="1599183"/>
                <a:ext cx="1570381" cy="6477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PE" b="1" dirty="0" smtClean="0">
                    <a:solidFill>
                      <a:schemeClr val="bg1"/>
                    </a:solidFill>
                  </a:rPr>
                  <a:t>Pruebas de Aceptación</a:t>
                </a:r>
                <a:endParaRPr lang="es-PE" b="1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1" name="CuadroTexto 20"/>
          <p:cNvSpPr txBox="1"/>
          <p:nvPr/>
        </p:nvSpPr>
        <p:spPr>
          <a:xfrm>
            <a:off x="7275442" y="5520653"/>
            <a:ext cx="2398644" cy="1015663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s-PE" sz="1200" dirty="0">
                <a:latin typeface="Arial" panose="020B0604020202020204" pitchFamily="34" charset="0"/>
                <a:cs typeface="Arial" panose="020B0604020202020204" pitchFamily="34" charset="0"/>
              </a:rPr>
              <a:t>Podemos definir una Prueba de Unidad como un método de evaluación de una parte de un sistema, es decir, de un módulo de nuestro producto </a:t>
            </a:r>
            <a:r>
              <a:rPr lang="es-PE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software.</a:t>
            </a:r>
            <a:endParaRPr lang="es-PE" dirty="0" smtClean="0"/>
          </a:p>
        </p:txBody>
      </p:sp>
      <p:sp>
        <p:nvSpPr>
          <p:cNvPr id="22" name="CuadroTexto 21"/>
          <p:cNvSpPr txBox="1"/>
          <p:nvPr/>
        </p:nvSpPr>
        <p:spPr>
          <a:xfrm>
            <a:off x="9011477" y="4064622"/>
            <a:ext cx="2882347" cy="1384995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r>
              <a:rPr lang="es-PE" sz="1200" dirty="0">
                <a:latin typeface="Arial" panose="020B0604020202020204" pitchFamily="34" charset="0"/>
                <a:cs typeface="Arial" panose="020B0604020202020204" pitchFamily="34" charset="0"/>
              </a:rPr>
              <a:t>Son aquellas que se realizan en el ámbito del desarrollo de software una vez que se han aprobado las pruebas unitarias y lo que prueban es que todos los elementos unitarios que componen el software funcionen juntos correctamente probándolos en grupo. </a:t>
            </a:r>
            <a:endParaRPr lang="es-P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7399214" y="3162589"/>
            <a:ext cx="3432315" cy="830997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s-PE" sz="1200" dirty="0">
                <a:latin typeface="Arial" panose="020B0604020202020204" pitchFamily="34" charset="0"/>
                <a:cs typeface="Arial" panose="020B0604020202020204" pitchFamily="34" charset="0"/>
              </a:rPr>
              <a:t>Evalúan el sistema en su conjunto. El objetivo de este tipo de pruebas es comprobar que se cumplen los requisitos funcionales y las especificaciones técnicas del software.</a:t>
            </a:r>
            <a:endParaRPr lang="es-P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CuadroTexto 23"/>
          <p:cNvSpPr txBox="1"/>
          <p:nvPr/>
        </p:nvSpPr>
        <p:spPr>
          <a:xfrm>
            <a:off x="9115371" y="2449018"/>
            <a:ext cx="2398644" cy="646331"/>
          </a:xfrm>
          <a:prstGeom prst="rect">
            <a:avLst/>
          </a:prstGeom>
          <a:noFill/>
          <a:ln w="28575">
            <a:solidFill>
              <a:srgbClr val="137DDD"/>
            </a:solidFill>
          </a:ln>
        </p:spPr>
        <p:txBody>
          <a:bodyPr wrap="square" rtlCol="0">
            <a:spAutoFit/>
          </a:bodyPr>
          <a:lstStyle/>
          <a:p>
            <a:r>
              <a:rPr lang="es-PE" sz="1200" dirty="0">
                <a:latin typeface="Arial" panose="020B0604020202020204" pitchFamily="34" charset="0"/>
                <a:cs typeface="Arial" panose="020B0604020202020204" pitchFamily="34" charset="0"/>
              </a:rPr>
              <a:t>Las Pruebas de Regresión sólo son aplicables cuando existen versiones previas del sistema.</a:t>
            </a:r>
            <a:endParaRPr lang="es-P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CuadroTexto 24"/>
          <p:cNvSpPr txBox="1"/>
          <p:nvPr/>
        </p:nvSpPr>
        <p:spPr>
          <a:xfrm>
            <a:off x="7525105" y="1731651"/>
            <a:ext cx="2374269" cy="646331"/>
          </a:xfrm>
          <a:prstGeom prst="rect">
            <a:avLst/>
          </a:prstGeom>
          <a:solidFill>
            <a:schemeClr val="bg1"/>
          </a:solidFill>
          <a:ln w="28575">
            <a:solidFill>
              <a:srgbClr val="73507C"/>
            </a:solidFill>
          </a:ln>
        </p:spPr>
        <p:txBody>
          <a:bodyPr wrap="square" rtlCol="0">
            <a:spAutoFit/>
          </a:bodyPr>
          <a:lstStyle/>
          <a:p>
            <a:r>
              <a:rPr lang="es-PE" sz="1200" dirty="0">
                <a:latin typeface="Arial" panose="020B0604020202020204" pitchFamily="34" charset="0"/>
                <a:cs typeface="Arial" panose="020B0604020202020204" pitchFamily="34" charset="0"/>
              </a:rPr>
              <a:t>Las Pruebas de Aceptación evalúan que el sistema cumple con los requisitos del </a:t>
            </a:r>
            <a:r>
              <a:rPr lang="es-PE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cliente.</a:t>
            </a:r>
            <a:endParaRPr lang="es-PE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7" name="Conector recto de flecha 26"/>
          <p:cNvCxnSpPr>
            <a:stCxn id="12" idx="7"/>
          </p:cNvCxnSpPr>
          <p:nvPr/>
        </p:nvCxnSpPr>
        <p:spPr>
          <a:xfrm flipV="1">
            <a:off x="6409216" y="2054816"/>
            <a:ext cx="989998" cy="192137"/>
          </a:xfrm>
          <a:prstGeom prst="straightConnector1">
            <a:avLst/>
          </a:prstGeom>
          <a:ln w="38100">
            <a:solidFill>
              <a:srgbClr val="73507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de flecha 27"/>
          <p:cNvCxnSpPr>
            <a:stCxn id="11" idx="7"/>
          </p:cNvCxnSpPr>
          <p:nvPr/>
        </p:nvCxnSpPr>
        <p:spPr>
          <a:xfrm flipV="1">
            <a:off x="6076409" y="2772183"/>
            <a:ext cx="2935068" cy="229449"/>
          </a:xfrm>
          <a:prstGeom prst="straightConnector1">
            <a:avLst/>
          </a:prstGeom>
          <a:ln w="38100">
            <a:solidFill>
              <a:srgbClr val="137DD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de flecha 31"/>
          <p:cNvCxnSpPr/>
          <p:nvPr/>
        </p:nvCxnSpPr>
        <p:spPr>
          <a:xfrm flipV="1">
            <a:off x="5786527" y="3526862"/>
            <a:ext cx="1519920" cy="358932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34"/>
          <p:cNvCxnSpPr/>
          <p:nvPr/>
        </p:nvCxnSpPr>
        <p:spPr>
          <a:xfrm flipV="1">
            <a:off x="5591661" y="4607155"/>
            <a:ext cx="3300548" cy="314695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de flecha 36"/>
          <p:cNvCxnSpPr/>
          <p:nvPr/>
        </p:nvCxnSpPr>
        <p:spPr>
          <a:xfrm>
            <a:off x="5231897" y="5794383"/>
            <a:ext cx="1919774" cy="234101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2" descr="Resultado de imagen para uc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6609" y="6240261"/>
            <a:ext cx="2385391" cy="605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888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837552" y="345813"/>
            <a:ext cx="5888466" cy="740865"/>
          </a:xfrm>
        </p:spPr>
        <p:txBody>
          <a:bodyPr>
            <a:noAutofit/>
          </a:bodyPr>
          <a:lstStyle/>
          <a:p>
            <a:r>
              <a:rPr lang="es-PE" sz="4400" b="1" dirty="0" smtClean="0"/>
              <a:t>Enfoques de Pruebas</a:t>
            </a:r>
            <a:endParaRPr lang="es-PE" sz="4400" b="1" dirty="0"/>
          </a:p>
        </p:txBody>
      </p:sp>
      <p:sp>
        <p:nvSpPr>
          <p:cNvPr id="4" name="CuadroTexto 3"/>
          <p:cNvSpPr txBox="1"/>
          <p:nvPr/>
        </p:nvSpPr>
        <p:spPr>
          <a:xfrm>
            <a:off x="846796" y="1496958"/>
            <a:ext cx="5328718" cy="1785104"/>
          </a:xfrm>
          <a:prstGeom prst="rect">
            <a:avLst/>
          </a:prstGeom>
          <a:solidFill>
            <a:schemeClr val="bg1"/>
          </a:solidFill>
          <a:ln w="28575">
            <a:solidFill>
              <a:schemeClr val="bg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PE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Pruebas de Caja Blanca:</a:t>
            </a:r>
          </a:p>
          <a:p>
            <a:r>
              <a:rPr lang="es-PE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 pruebas de Caja Blanca tienen en cuenta el funcionamiento interno de un sistema o componente, es decir, comprueban que el software realiza de forma correcta las diferentes operaciones para las que esté programado</a:t>
            </a:r>
            <a:r>
              <a:rPr lang="es-PE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6898140" y="1496958"/>
            <a:ext cx="4763774" cy="1785104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PE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Pruebas de Caja Negra:</a:t>
            </a:r>
          </a:p>
          <a:p>
            <a:r>
              <a:rPr lang="es-P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 pruebas de Caja Negra tienen en cuenta únicamente las entradas y salidas del sistema o componente, es decir, ignoran el mecanismo interno, el funcionamiento real, a bajo nivel, del software.</a:t>
            </a:r>
          </a:p>
        </p:txBody>
      </p:sp>
      <p:pic>
        <p:nvPicPr>
          <p:cNvPr id="4098" name="Picture 2" descr="Resultado de imagen para pruebas de caja negra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96"/>
          <a:stretch/>
        </p:blipFill>
        <p:spPr bwMode="auto">
          <a:xfrm>
            <a:off x="2054085" y="3661799"/>
            <a:ext cx="2517915" cy="29164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Resultado de imagen para pruebas de caja negra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124"/>
          <a:stretch/>
        </p:blipFill>
        <p:spPr bwMode="auto">
          <a:xfrm>
            <a:off x="7726018" y="3661799"/>
            <a:ext cx="2451652" cy="29785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Resultado de imagen para uch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6609" y="6240261"/>
            <a:ext cx="2385391" cy="605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12962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7795" y="279554"/>
            <a:ext cx="6193266" cy="793874"/>
          </a:xfrm>
        </p:spPr>
        <p:txBody>
          <a:bodyPr>
            <a:normAutofit/>
          </a:bodyPr>
          <a:lstStyle/>
          <a:p>
            <a:r>
              <a:rPr lang="es-PE" sz="4400" b="1" dirty="0" smtClean="0"/>
              <a:t>Cobertura de Pruebas</a:t>
            </a:r>
            <a:endParaRPr lang="es-PE" sz="4400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53176" y="2186608"/>
            <a:ext cx="3811588" cy="3021495"/>
          </a:xfrm>
          <a:ln w="28575">
            <a:solidFill>
              <a:srgbClr val="00B050"/>
            </a:solidFill>
          </a:ln>
        </p:spPr>
        <p:txBody>
          <a:bodyPr/>
          <a:lstStyle/>
          <a:p>
            <a:r>
              <a:rPr lang="es-PE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¿Qué es?</a:t>
            </a:r>
          </a:p>
          <a:p>
            <a:pPr marL="0" indent="0">
              <a:buNone/>
            </a:pPr>
            <a:r>
              <a:rPr lang="es-PE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</a:t>
            </a:r>
            <a:r>
              <a:rPr lang="es-PE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cobertura es la cantidad de código (medida porcentualmente) que está siendo cubierto por las pruebas. En otras palabras, ejecuto las pruebas de mi software y si hay alguna línea o parte de mi código que nunca fue ejecutada en el contexto de las pruebas, entonces dicha línea no está cubierta. </a:t>
            </a:r>
            <a:endParaRPr lang="es-PE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P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122" name="Picture 2" descr="https://verificacionyvalidaciondelsoftware.files.wordpress.com/2014/06/coberturas-de-las-pruebas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2377" y="2319130"/>
            <a:ext cx="6805814" cy="27962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Resultado de imagen para uch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6609" y="6240261"/>
            <a:ext cx="2385391" cy="605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77313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3348299" y="412076"/>
            <a:ext cx="5649927" cy="780620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s-PE" sz="4400" b="1" dirty="0" smtClean="0"/>
              <a:t>Criterios de Cobertura</a:t>
            </a:r>
            <a:endParaRPr lang="es-PE" sz="4400" b="1" dirty="0"/>
          </a:p>
        </p:txBody>
      </p:sp>
      <p:sp>
        <p:nvSpPr>
          <p:cNvPr id="6" name="CuadroTexto 5"/>
          <p:cNvSpPr txBox="1"/>
          <p:nvPr/>
        </p:nvSpPr>
        <p:spPr>
          <a:xfrm>
            <a:off x="2880065" y="1762539"/>
            <a:ext cx="6586394" cy="160043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PE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De acuerdo con (Cornett 2002), el análisis de cobertura del código es el proceso de: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Encontrar fragmentos del programa que no son ejecutados por los casos de prueba.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Crear casos de prueba adicionales que incrementen la cobertura. 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Determinar un valor cuantitativo de la cobertura (que es, de manera indirecta, una medida de la calidad del programa)(Polo Usaola, 2006</a:t>
            </a:r>
            <a:r>
              <a:rPr lang="es-PE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  <a:endParaRPr lang="es-PE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717532" y="3777900"/>
            <a:ext cx="2283940" cy="30983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PE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Cobertura de Decisiones</a:t>
            </a:r>
            <a:endParaRPr lang="es-PE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3584489" y="3744310"/>
            <a:ext cx="2431997" cy="30777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PE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Cobertura de Condiciones</a:t>
            </a:r>
            <a:endParaRPr lang="es-PE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6599502" y="3749906"/>
            <a:ext cx="2283940" cy="30983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PE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Cobertura de Funciones</a:t>
            </a:r>
            <a:endParaRPr lang="es-PE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CuadroTexto 10"/>
          <p:cNvSpPr txBox="1"/>
          <p:nvPr/>
        </p:nvSpPr>
        <p:spPr>
          <a:xfrm>
            <a:off x="9466459" y="3749907"/>
            <a:ext cx="2138102" cy="30983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PE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Cubrimiento de Bucles</a:t>
            </a:r>
            <a:endParaRPr lang="es-PE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uadroTexto 11"/>
          <p:cNvSpPr txBox="1"/>
          <p:nvPr/>
        </p:nvSpPr>
        <p:spPr>
          <a:xfrm>
            <a:off x="661137" y="4420073"/>
            <a:ext cx="2396729" cy="224676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Comprueba el número de decisiones ejecutadas, considerando que se ha ejecutado una decisión cuando se han recorrido todas sus posible ramas (la que la hace true y la que la hace false, pero también todas las posibles ramas de un switch).</a:t>
            </a:r>
          </a:p>
        </p:txBody>
      </p:sp>
      <p:sp>
        <p:nvSpPr>
          <p:cNvPr id="13" name="CuadroTexto 12"/>
          <p:cNvSpPr txBox="1"/>
          <p:nvPr/>
        </p:nvSpPr>
        <p:spPr>
          <a:xfrm>
            <a:off x="3619757" y="4396645"/>
            <a:ext cx="2396729" cy="138499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Comprueba el número de condiciones ejecutadas, entendiendo que se ha ejecutado una condición cuando se han ejecutado todas sus posibles ramas.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6552685" y="4396645"/>
            <a:ext cx="2396729" cy="73866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Comprueba el número de funciones y procedimientos que han sido llamados.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9337145" y="4396645"/>
            <a:ext cx="2396729" cy="138499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PE" sz="1400" dirty="0">
                <a:latin typeface="Arial" panose="020B0604020202020204" pitchFamily="34" charset="0"/>
                <a:cs typeface="Arial" panose="020B0604020202020204" pitchFamily="34" charset="0"/>
              </a:rPr>
              <a:t>Comprueba el número de bucles que han sido ejecutados cero veces (excepto para bucles do. While), una vez y más de una vez.</a:t>
            </a:r>
          </a:p>
        </p:txBody>
      </p:sp>
      <p:cxnSp>
        <p:nvCxnSpPr>
          <p:cNvPr id="17" name="Conector recto 16"/>
          <p:cNvCxnSpPr>
            <a:stCxn id="5" idx="2"/>
            <a:endCxn id="6" idx="0"/>
          </p:cNvCxnSpPr>
          <p:nvPr/>
        </p:nvCxnSpPr>
        <p:spPr>
          <a:xfrm flipH="1">
            <a:off x="6173262" y="1192696"/>
            <a:ext cx="1" cy="569843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>
            <a:endCxn id="8" idx="0"/>
          </p:cNvCxnSpPr>
          <p:nvPr/>
        </p:nvCxnSpPr>
        <p:spPr>
          <a:xfrm flipH="1">
            <a:off x="1859502" y="3362976"/>
            <a:ext cx="4374465" cy="414924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/>
          <p:cNvCxnSpPr>
            <a:stCxn id="6" idx="2"/>
            <a:endCxn id="9" idx="0"/>
          </p:cNvCxnSpPr>
          <p:nvPr/>
        </p:nvCxnSpPr>
        <p:spPr>
          <a:xfrm flipH="1">
            <a:off x="4800488" y="3362977"/>
            <a:ext cx="1372774" cy="381333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/>
          <p:cNvCxnSpPr>
            <a:stCxn id="6" idx="2"/>
            <a:endCxn id="10" idx="0"/>
          </p:cNvCxnSpPr>
          <p:nvPr/>
        </p:nvCxnSpPr>
        <p:spPr>
          <a:xfrm>
            <a:off x="6173262" y="3362977"/>
            <a:ext cx="1568210" cy="386929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/>
          <p:cNvCxnSpPr>
            <a:stCxn id="6" idx="2"/>
            <a:endCxn id="11" idx="0"/>
          </p:cNvCxnSpPr>
          <p:nvPr/>
        </p:nvCxnSpPr>
        <p:spPr>
          <a:xfrm>
            <a:off x="6173262" y="3362977"/>
            <a:ext cx="4362248" cy="386930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28"/>
          <p:cNvCxnSpPr>
            <a:stCxn id="8" idx="2"/>
            <a:endCxn id="12" idx="0"/>
          </p:cNvCxnSpPr>
          <p:nvPr/>
        </p:nvCxnSpPr>
        <p:spPr>
          <a:xfrm>
            <a:off x="1859502" y="4087739"/>
            <a:ext cx="0" cy="332334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35"/>
          <p:cNvCxnSpPr/>
          <p:nvPr/>
        </p:nvCxnSpPr>
        <p:spPr>
          <a:xfrm>
            <a:off x="10535509" y="4064311"/>
            <a:ext cx="0" cy="332334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36"/>
          <p:cNvCxnSpPr/>
          <p:nvPr/>
        </p:nvCxnSpPr>
        <p:spPr>
          <a:xfrm>
            <a:off x="7767026" y="4090774"/>
            <a:ext cx="0" cy="332334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37"/>
          <p:cNvCxnSpPr/>
          <p:nvPr/>
        </p:nvCxnSpPr>
        <p:spPr>
          <a:xfrm>
            <a:off x="4800487" y="4087739"/>
            <a:ext cx="0" cy="332334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2262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1837552" y="345813"/>
            <a:ext cx="1873057" cy="740865"/>
          </a:xfrm>
        </p:spPr>
        <p:txBody>
          <a:bodyPr>
            <a:noAutofit/>
          </a:bodyPr>
          <a:lstStyle/>
          <a:p>
            <a:r>
              <a:rPr lang="es-PE" sz="4400" b="1" dirty="0" smtClean="0"/>
              <a:t>Casos</a:t>
            </a:r>
            <a:endParaRPr lang="es-PE" sz="4400" b="1" dirty="0"/>
          </a:p>
        </p:txBody>
      </p:sp>
      <p:sp>
        <p:nvSpPr>
          <p:cNvPr id="6" name="CuadroTexto 5"/>
          <p:cNvSpPr txBox="1"/>
          <p:nvPr/>
        </p:nvSpPr>
        <p:spPr>
          <a:xfrm>
            <a:off x="773003" y="2955236"/>
            <a:ext cx="3419060" cy="107721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PE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Veremos unos casos en donde no aplico las respectivas pruebas de software con un resumen de lo que son pruebas de software.</a:t>
            </a:r>
            <a:endParaRPr lang="es-P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15.Pruebas de software (online-video-cutter.com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23767" y="825645"/>
            <a:ext cx="7263434" cy="5336400"/>
          </a:xfrm>
          <a:prstGeom prst="roundRect">
            <a:avLst>
              <a:gd name="adj" fmla="val 5299"/>
            </a:avLst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plastic">
            <a:bevelT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029689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1797795" y="279554"/>
            <a:ext cx="3238031" cy="793874"/>
          </a:xfrm>
        </p:spPr>
        <p:txBody>
          <a:bodyPr>
            <a:normAutofit/>
          </a:bodyPr>
          <a:lstStyle/>
          <a:p>
            <a:r>
              <a:rPr lang="es-PE" sz="4400" b="1" dirty="0" smtClean="0"/>
              <a:t>Conclusión</a:t>
            </a:r>
            <a:endParaRPr lang="es-PE" sz="4400" b="1" dirty="0"/>
          </a:p>
        </p:txBody>
      </p:sp>
      <p:sp>
        <p:nvSpPr>
          <p:cNvPr id="5" name="CuadroTexto 4"/>
          <p:cNvSpPr txBox="1"/>
          <p:nvPr/>
        </p:nvSpPr>
        <p:spPr>
          <a:xfrm>
            <a:off x="1546004" y="1868556"/>
            <a:ext cx="4390970" cy="3299791"/>
          </a:xfrm>
          <a:prstGeom prst="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PE" sz="1600" dirty="0">
                <a:latin typeface="Arial" panose="020B0604020202020204" pitchFamily="34" charset="0"/>
                <a:cs typeface="Arial" panose="020B0604020202020204" pitchFamily="34" charset="0"/>
              </a:rPr>
              <a:t>En conclusión, las pruebas de software es un proceso largo pero muy necesario a la hora de evaluar un software poniéndolo en diferentes situaciones, verificando que cada unidad (modulo, clase, método) funcionen correctamente relacionados entre sí haciendo seguimiento a los siguientes niveles como (integración, sistema) y ya por ultimo a la aceptación. En otras palabras que tu software pase las diferentes pruebas es una gratificación para el programador puesto que su producto llegara a durar años en el mercado.</a:t>
            </a:r>
          </a:p>
        </p:txBody>
      </p:sp>
      <p:pic>
        <p:nvPicPr>
          <p:cNvPr id="1026" name="Picture 2" descr="http://www.dealerworld.es/archivos/201404/data-center-software-defined_hi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55927">
            <a:off x="7227840" y="2165034"/>
            <a:ext cx="3937847" cy="22138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2219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spiral">
  <a:themeElements>
    <a:clrScheme name="Espiral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248</TotalTime>
  <Words>836</Words>
  <Application>Microsoft Office PowerPoint</Application>
  <PresentationFormat>Panorámica</PresentationFormat>
  <Paragraphs>64</Paragraphs>
  <Slides>9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8" baseType="lpstr">
      <vt:lpstr>Arial</vt:lpstr>
      <vt:lpstr>Bauhaus 93</vt:lpstr>
      <vt:lpstr>Bernard MT Condensed</vt:lpstr>
      <vt:lpstr>Calibri</vt:lpstr>
      <vt:lpstr>Century Gothic</vt:lpstr>
      <vt:lpstr>Times New Roman</vt:lpstr>
      <vt:lpstr>Wingdings</vt:lpstr>
      <vt:lpstr>Wingdings 3</vt:lpstr>
      <vt:lpstr>Espiral</vt:lpstr>
      <vt:lpstr>Ingeniería de sistemas e Informática</vt:lpstr>
      <vt:lpstr>Fundamentos de la Investigación</vt:lpstr>
      <vt:lpstr>¿Qué son las pruebas de software?</vt:lpstr>
      <vt:lpstr>Niveles de Pruebas </vt:lpstr>
      <vt:lpstr>Enfoques de Pruebas</vt:lpstr>
      <vt:lpstr>Cobertura de Pruebas</vt:lpstr>
      <vt:lpstr>Criterios de Cobertura</vt:lpstr>
      <vt:lpstr>Casos</vt:lpstr>
      <vt:lpstr>Conclusión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josias clemente</dc:creator>
  <cp:lastModifiedBy>josias clemente</cp:lastModifiedBy>
  <cp:revision>24</cp:revision>
  <dcterms:created xsi:type="dcterms:W3CDTF">2017-10-15T17:28:54Z</dcterms:created>
  <dcterms:modified xsi:type="dcterms:W3CDTF">2017-10-18T00:33:08Z</dcterms:modified>
</cp:coreProperties>
</file>

<file path=docProps/thumbnail.jpeg>
</file>